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95" r:id="rId4"/>
    <p:sldId id="292" r:id="rId5"/>
    <p:sldId id="293" r:id="rId6"/>
    <p:sldId id="296" r:id="rId7"/>
    <p:sldId id="297"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275" autoAdjust="0"/>
  </p:normalViewPr>
  <p:slideViewPr>
    <p:cSldViewPr>
      <p:cViewPr varScale="1">
        <p:scale>
          <a:sx n="49" d="100"/>
          <a:sy n="49" d="100"/>
        </p:scale>
        <p:origin x="19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17-9-2019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2</a:t>
            </a:fld>
            <a:endParaRPr lang="nl-NL"/>
          </a:p>
        </p:txBody>
      </p:sp>
    </p:spTree>
    <p:extLst>
      <p:ext uri="{BB962C8B-B14F-4D97-AF65-F5344CB8AC3E}">
        <p14:creationId xmlns:p14="http://schemas.microsoft.com/office/powerpoint/2010/main" val="391876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950049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fontAlgn="base">
              <a:buFont typeface="Arial" panose="020B0604020202020204" pitchFamily="34" charset="0"/>
              <a:buNone/>
            </a:pPr>
            <a:r>
              <a:rPr lang="nl-NL" dirty="0"/>
              <a:t>Wat is motivatie? Hoe motiveer je jezelf om hetgeen je jezelf voorneemt ook te voltooien?</a:t>
            </a:r>
          </a:p>
          <a:p>
            <a:pPr marL="0" indent="0" fontAlgn="base">
              <a:buFont typeface="Arial" panose="020B0604020202020204" pitchFamily="34" charset="0"/>
              <a:buNone/>
            </a:pPr>
            <a:endParaRPr lang="nl-NL" dirty="0"/>
          </a:p>
          <a:p>
            <a:pPr marL="0" indent="0" fontAlgn="base">
              <a:buFont typeface="Arial" panose="020B0604020202020204" pitchFamily="34" charset="0"/>
              <a:buNone/>
            </a:pPr>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3601195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nl-NL" dirty="0"/>
              <a:t>‘Op school hebben we het vaak over je verbeterpunten en leerdoelen. We vertellen je wat er moet gebeuren en geven je hulp en adviezen. Je stelt een plan op en verder heb je te maken met regels en contracten. Maar jij moet er uiteindelijk ook iets mee gaan doen. En dat valt niet altijd mee. We weten namelijk wel wat we willen bereiken en we weten ook best wat we daarvoor moeten doen. Maar hoe we onszelf moeten motiveren om ermee te beginnen en het ook echt vol houden, dat is vaak het moeilijkste! In deze oefening gaan we kijken waar je allemaal tegenaan kunt lopen, terwijl je toch goede voornemens gemaakt hebt! En belangrijk: geen enkel antwoord in deze oefening is fout!’</a:t>
            </a:r>
          </a:p>
          <a:p>
            <a:pPr marL="0" indent="0" fontAlgn="base">
              <a:buFont typeface="Arial" panose="020B0604020202020204" pitchFamily="34" charset="0"/>
              <a:buNone/>
            </a:pPr>
            <a:endParaRPr lang="nl-NL" dirty="0"/>
          </a:p>
          <a:p>
            <a:pPr marL="0" indent="0" fontAlgn="base">
              <a:buFont typeface="Arial" panose="020B0604020202020204" pitchFamily="34" charset="0"/>
              <a:buNone/>
            </a:pPr>
            <a:r>
              <a:rPr lang="nl-NL" dirty="0"/>
              <a:t>Laat de jongeren weten dat het moed vergt om op te schrijven wat ze moeilijk vinden. Vertel ze dat dit ook al een stap is naar verbetering. Als je jezelf durft te zeggen wat je moeilijk vindt, weet je vaak ook al de oplossing, maar vind je het nog moeilijk om die echt aan te nemen en te durven oppakken. </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849216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fontAlgn="base">
              <a:buFont typeface="Arial" panose="020B0604020202020204" pitchFamily="34" charset="0"/>
              <a:buAutoNum type="arabicPeriod"/>
            </a:pPr>
            <a:r>
              <a:rPr lang="nl-NL" dirty="0"/>
              <a:t>Durven: De jongeren schrijven op de lijst in de </a:t>
            </a:r>
            <a:r>
              <a:rPr lang="nl-NL" dirty="0" err="1"/>
              <a:t>linkerkolom</a:t>
            </a:r>
            <a:r>
              <a:rPr lang="nl-NL" dirty="0"/>
              <a:t> voor zichzelf op wat ze moeilijk vinden als het over hun opleiding gaat. Bijvoorbeeld: ‘Ik vind het moeilijk om mijn huiswerk te plannen.’ Of: ‘Ik vind het moeilijk om mijn huiswerk te maken.’ Of: ‘Ik vind het moeilijk om op tijd op school te komen.’ Of: ‘Ik vind het moeilijk om mijn spullen op orde te hebben.’ </a:t>
            </a:r>
          </a:p>
          <a:p>
            <a:pPr marL="228600" indent="-228600" fontAlgn="base">
              <a:buFont typeface="Arial" panose="020B0604020202020204" pitchFamily="34" charset="0"/>
              <a:buAutoNum type="arabicPeriod"/>
            </a:pPr>
            <a:r>
              <a:rPr lang="nl-NL" dirty="0"/>
              <a:t>Dromen: De jongeren bekijken wat ze hebben opgeschreven en schrijven dan in de rechterkolom op wat ze graag zouden willen. Bijvoorbeeld: ‘Ik wil mijn huiswerk leren plannen.’ Of: ‘Ik zou graag op tijd willen komen.’ Et cetera. </a:t>
            </a:r>
          </a:p>
          <a:p>
            <a:pPr marL="228600" indent="-228600" fontAlgn="base">
              <a:buFont typeface="Arial" panose="020B0604020202020204" pitchFamily="34" charset="0"/>
              <a:buAutoNum type="arabicPeriod"/>
            </a:pPr>
            <a:r>
              <a:rPr lang="nl-NL" dirty="0"/>
              <a:t>In de middelste kolom schrijft de jongere wat hij morgen kan doen om een andere stap te nemen. Hij schrijft op wat hij deze week kan doen om een volgende stap te nemen. Als het hem lukt, schrijft hij ook nog wat hij over twee weken kan doen om de volgende stap te nemen. </a:t>
            </a:r>
          </a:p>
          <a:p>
            <a:pPr marL="228600" indent="-228600" fontAlgn="base">
              <a:buFont typeface="Arial" panose="020B0604020202020204" pitchFamily="34" charset="0"/>
              <a:buAutoNum type="arabicPeriod"/>
            </a:pPr>
            <a:r>
              <a:rPr lang="nl-NL" dirty="0"/>
              <a:t>Als laatste schrijven de jongeren onder de lijst: ‘Als me dit minstens twee keer gelukt is, beloon ik mezelf door...’ </a:t>
            </a:r>
          </a:p>
          <a:p>
            <a:pPr marL="228600" indent="-228600" fontAlgn="base">
              <a:buFont typeface="Arial" panose="020B0604020202020204" pitchFamily="34" charset="0"/>
              <a:buAutoNum type="arabicPeriod"/>
            </a:pPr>
            <a:endParaRPr lang="nl-NL" dirty="0"/>
          </a:p>
          <a:p>
            <a:pPr marL="228600" indent="-228600" fontAlgn="base">
              <a:buFont typeface="Arial" panose="020B0604020202020204" pitchFamily="34" charset="0"/>
              <a:buAutoNum type="arabicPeriod"/>
            </a:pPr>
            <a:r>
              <a:rPr lang="nl-NL" dirty="0"/>
              <a:t>Deel de groep in </a:t>
            </a:r>
            <a:r>
              <a:rPr lang="nl-NL" dirty="0" err="1"/>
              <a:t>in</a:t>
            </a:r>
            <a:r>
              <a:rPr lang="nl-NL" dirty="0"/>
              <a:t> twee- of drietallen en laat jongeren onderling hun lijsten bespreken en elkaar van feedback voorzien</a:t>
            </a:r>
          </a:p>
          <a:p>
            <a:pPr marL="228600" indent="-228600" fontAlgn="base">
              <a:buFont typeface="Arial" panose="020B0604020202020204" pitchFamily="34" charset="0"/>
              <a:buAutoNum type="arabicPeriod"/>
            </a:pPr>
            <a:r>
              <a:rPr lang="nl-NL" dirty="0"/>
              <a:t>Zeg dat deze lijst over twee weken weer besproken wordt en dat er gekeken wordt wat er allemaal gelukt is.</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892184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fontAlgn="base">
              <a:buFont typeface="Arial" panose="020B0604020202020204" pitchFamily="34" charset="0"/>
              <a:buNone/>
            </a:pPr>
            <a:r>
              <a:rPr lang="nl-NL" dirty="0"/>
              <a:t>Hoe hebben de jongeren deze opdracht ervaren? Wat hebben ze als moeilijk ervaren? Wat hebben ze als makkelijk ervaren? Waar hebben jongeren nog hulp bij nodig?</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14822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17-9-2019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17-9-2019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000548"/>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6</a:t>
            </a: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normAutofit lnSpcReduction="10000"/>
          </a:bodyPr>
          <a:lstStyle/>
          <a:p>
            <a:r>
              <a:rPr lang="nl-NL" dirty="0"/>
              <a:t>IBS-rooster doornemen</a:t>
            </a:r>
          </a:p>
          <a:p>
            <a:r>
              <a:rPr lang="nl-NL" dirty="0"/>
              <a:t>Invullijst dromen, durven, doen</a:t>
            </a:r>
          </a:p>
          <a:p>
            <a:r>
              <a:rPr lang="nl-NL" dirty="0"/>
              <a:t>Individuele gesprekken</a:t>
            </a:r>
          </a:p>
          <a:p>
            <a:endParaRPr lang="nl-NL" dirty="0"/>
          </a:p>
          <a:p>
            <a:endParaRPr lang="nl-NL" dirty="0"/>
          </a:p>
          <a:p>
            <a:r>
              <a:rPr lang="nl-NL" dirty="0"/>
              <a:t>7 oktober – Projectvoorstel</a:t>
            </a:r>
          </a:p>
          <a:p>
            <a:r>
              <a:rPr lang="nl-NL" dirty="0"/>
              <a:t>30 oktober – Portfolio (6 leerarrangementen + 2x feedback op niveau van begripsvorming)</a:t>
            </a:r>
          </a:p>
          <a:p>
            <a:r>
              <a:rPr lang="nl-NL" dirty="0"/>
              <a:t>31 oktober – Verhalencafé (presenteren)</a:t>
            </a:r>
          </a:p>
          <a:p>
            <a:endParaRPr lang="nl-NL" dirty="0"/>
          </a:p>
          <a:p>
            <a:pPr marL="0" indent="0">
              <a:buNone/>
            </a:pPr>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IBS-rooster</a:t>
            </a:r>
          </a:p>
        </p:txBody>
      </p:sp>
      <p:pic>
        <p:nvPicPr>
          <p:cNvPr id="5" name="Tijdelijke aanduiding voor inhoud 4">
            <a:extLst>
              <a:ext uri="{FF2B5EF4-FFF2-40B4-BE49-F238E27FC236}">
                <a16:creationId xmlns:a16="http://schemas.microsoft.com/office/drawing/2014/main" id="{E6D3D7C0-AD9F-48A2-B4E5-28F3DD2CB6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1760613"/>
            <a:ext cx="3857292" cy="3857292"/>
          </a:xfrm>
        </p:spPr>
      </p:pic>
    </p:spTree>
    <p:extLst>
      <p:ext uri="{BB962C8B-B14F-4D97-AF65-F5344CB8AC3E}">
        <p14:creationId xmlns:p14="http://schemas.microsoft.com/office/powerpoint/2010/main" val="10521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Motivatie</a:t>
            </a:r>
          </a:p>
        </p:txBody>
      </p:sp>
      <p:sp>
        <p:nvSpPr>
          <p:cNvPr id="4" name="Tekstvak 3">
            <a:extLst>
              <a:ext uri="{FF2B5EF4-FFF2-40B4-BE49-F238E27FC236}">
                <a16:creationId xmlns:a16="http://schemas.microsoft.com/office/drawing/2014/main" id="{441CDA27-7DF8-489C-938D-D82EED9513B6}"/>
              </a:ext>
            </a:extLst>
          </p:cNvPr>
          <p:cNvSpPr txBox="1"/>
          <p:nvPr/>
        </p:nvSpPr>
        <p:spPr>
          <a:xfrm>
            <a:off x="1763688" y="1628800"/>
            <a:ext cx="6192688" cy="369332"/>
          </a:xfrm>
          <a:prstGeom prst="rect">
            <a:avLst/>
          </a:prstGeom>
          <a:noFill/>
        </p:spPr>
        <p:txBody>
          <a:bodyPr wrap="square" rtlCol="0">
            <a:spAutoFit/>
          </a:bodyPr>
          <a:lstStyle/>
          <a:p>
            <a:pPr marL="285750" indent="-285750">
              <a:buFont typeface="Arial" panose="020B0604020202020204" pitchFamily="34" charset="0"/>
              <a:buChar char="•"/>
            </a:pPr>
            <a:endParaRPr lang="nl-NL" dirty="0"/>
          </a:p>
        </p:txBody>
      </p:sp>
      <p:pic>
        <p:nvPicPr>
          <p:cNvPr id="8" name="Afbeelding 7" descr="Afbeelding met tekst&#10;&#10;Automatisch gegenereerde beschrijving">
            <a:extLst>
              <a:ext uri="{FF2B5EF4-FFF2-40B4-BE49-F238E27FC236}">
                <a16:creationId xmlns:a16="http://schemas.microsoft.com/office/drawing/2014/main" id="{26C440EE-9F60-4B5B-AC55-0169600CF8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1456" y="1318456"/>
            <a:ext cx="4630824" cy="4630824"/>
          </a:xfrm>
          <a:prstGeom prst="rect">
            <a:avLst/>
          </a:prstGeom>
        </p:spPr>
      </p:pic>
    </p:spTree>
    <p:extLst>
      <p:ext uri="{BB962C8B-B14F-4D97-AF65-F5344CB8AC3E}">
        <p14:creationId xmlns:p14="http://schemas.microsoft.com/office/powerpoint/2010/main" val="196111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Vallen en weer opstaan</a:t>
            </a:r>
          </a:p>
        </p:txBody>
      </p:sp>
      <p:pic>
        <p:nvPicPr>
          <p:cNvPr id="6" name="Afbeelding 5">
            <a:extLst>
              <a:ext uri="{FF2B5EF4-FFF2-40B4-BE49-F238E27FC236}">
                <a16:creationId xmlns:a16="http://schemas.microsoft.com/office/drawing/2014/main" id="{8F0BBCD7-359F-40D2-80B3-829C2D712F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1800" y="1124744"/>
            <a:ext cx="3921900" cy="5229200"/>
          </a:xfrm>
          <a:prstGeom prst="rect">
            <a:avLst/>
          </a:prstGeom>
        </p:spPr>
      </p:pic>
    </p:spTree>
    <p:extLst>
      <p:ext uri="{BB962C8B-B14F-4D97-AF65-F5344CB8AC3E}">
        <p14:creationId xmlns:p14="http://schemas.microsoft.com/office/powerpoint/2010/main" val="147263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Invullijst dromen, durven, doen</a:t>
            </a:r>
          </a:p>
        </p:txBody>
      </p:sp>
      <p:pic>
        <p:nvPicPr>
          <p:cNvPr id="3" name="Afbeelding 2">
            <a:extLst>
              <a:ext uri="{FF2B5EF4-FFF2-40B4-BE49-F238E27FC236}">
                <a16:creationId xmlns:a16="http://schemas.microsoft.com/office/drawing/2014/main" id="{F16DDFF5-8A5B-4C15-AB64-43EAD6ADACE5}"/>
              </a:ext>
            </a:extLst>
          </p:cNvPr>
          <p:cNvPicPr>
            <a:picLocks noChangeAspect="1"/>
          </p:cNvPicPr>
          <p:nvPr/>
        </p:nvPicPr>
        <p:blipFill>
          <a:blip r:embed="rId3"/>
          <a:stretch>
            <a:fillRect/>
          </a:stretch>
        </p:blipFill>
        <p:spPr>
          <a:xfrm>
            <a:off x="700720" y="1484784"/>
            <a:ext cx="8407701" cy="4176464"/>
          </a:xfrm>
          <a:prstGeom prst="rect">
            <a:avLst/>
          </a:prstGeom>
        </p:spPr>
      </p:pic>
    </p:spTree>
    <p:extLst>
      <p:ext uri="{BB962C8B-B14F-4D97-AF65-F5344CB8AC3E}">
        <p14:creationId xmlns:p14="http://schemas.microsoft.com/office/powerpoint/2010/main" val="180319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Nabespreken</a:t>
            </a:r>
          </a:p>
        </p:txBody>
      </p:sp>
      <p:pic>
        <p:nvPicPr>
          <p:cNvPr id="4" name="Afbeelding 3" descr="Afbeelding met toetsenbord&#10;&#10;Automatisch gegenereerde beschrijving">
            <a:extLst>
              <a:ext uri="{FF2B5EF4-FFF2-40B4-BE49-F238E27FC236}">
                <a16:creationId xmlns:a16="http://schemas.microsoft.com/office/drawing/2014/main" id="{13CB3F95-A474-4304-A6DC-6612694C49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1837" y="1633165"/>
            <a:ext cx="6333856" cy="3591669"/>
          </a:xfrm>
          <a:prstGeom prst="rect">
            <a:avLst/>
          </a:prstGeom>
        </p:spPr>
      </p:pic>
    </p:spTree>
    <p:extLst>
      <p:ext uri="{BB962C8B-B14F-4D97-AF65-F5344CB8AC3E}">
        <p14:creationId xmlns:p14="http://schemas.microsoft.com/office/powerpoint/2010/main" val="37707334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561</Words>
  <Application>Microsoft Office PowerPoint</Application>
  <PresentationFormat>Diavoorstelling (4:3)</PresentationFormat>
  <Paragraphs>35</Paragraphs>
  <Slides>7</Slides>
  <Notes>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Kantoorthema</vt:lpstr>
      <vt:lpstr>PowerPoint-presentatie</vt:lpstr>
      <vt:lpstr>Programma</vt:lpstr>
      <vt:lpstr>IBS-rooster</vt:lpstr>
      <vt:lpstr>Motivatie</vt:lpstr>
      <vt:lpstr>Vallen en weer opstaan</vt:lpstr>
      <vt:lpstr>Invullijst dromen, durven, doen</vt:lpstr>
      <vt:lpstr>Nabespreken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50</cp:revision>
  <dcterms:created xsi:type="dcterms:W3CDTF">2013-11-15T15:05:42Z</dcterms:created>
  <dcterms:modified xsi:type="dcterms:W3CDTF">2019-09-17T10:01:45Z</dcterms:modified>
</cp:coreProperties>
</file>